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Fraunces Medium" charset="0"/>
      <p:regular r:id="rId11"/>
    </p:embeddedFont>
    <p:embeddedFont>
      <p:font typeface="Epilogue" charset="0"/>
      <p:regular r:id="rId12"/>
    </p:embeddedFont>
    <p:embeddedFont>
      <p:font typeface="Calibri" pitchFamily="34" charset="0"/>
      <p:regular r:id="rId13"/>
      <p:bold r:id="rId14"/>
      <p:italic r:id="rId15"/>
      <p:bold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4" d="100"/>
          <a:sy n="64" d="100"/>
        </p:scale>
        <p:origin x="-232" y="-156"/>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D5203841-7741-4F02-9CB1-F140A9EEEE2A}" type="datetimeFigureOut">
              <a:rPr lang="en-US" smtClean="0"/>
              <a:t>3/10/2025</a:t>
            </a:fld>
            <a:endParaRPr lang="en-US"/>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1F30B451-BDF2-4519-86F9-1849EC76EAF8}" type="slidenum">
              <a:rPr lang="en-US" smtClean="0"/>
              <a:t>‹#›</a:t>
            </a:fld>
            <a:endParaRPr lang="en-US"/>
          </a:p>
        </p:txBody>
      </p:sp>
    </p:spTree>
    <p:extLst>
      <p:ext uri="{BB962C8B-B14F-4D97-AF65-F5344CB8AC3E}">
        <p14:creationId xmlns:p14="http://schemas.microsoft.com/office/powerpoint/2010/main" val="4804920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328624"/>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The Essential Role of Software Testing</a:t>
            </a:r>
            <a:endParaRPr lang="en-US" sz="4450" dirty="0"/>
          </a:p>
        </p:txBody>
      </p:sp>
      <p:sp>
        <p:nvSpPr>
          <p:cNvPr id="4" name="Text 1"/>
          <p:cNvSpPr/>
          <p:nvPr/>
        </p:nvSpPr>
        <p:spPr>
          <a:xfrm>
            <a:off x="793790" y="408634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Software has become indispensable in our daily lives. From smartphones to critical infrastructure, its reliability is crucial. This presentation explores the evolving landscape of software development and highlights the vital importance of software testing in ensuring quality, security, and performance.</a:t>
            </a:r>
            <a:endParaRPr lang="en-US" sz="175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177058"/>
            <a:ext cx="9109591"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The Growing Software Ecosystem</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Developer Growth</a:t>
            </a:r>
            <a:endParaRPr lang="en-US" sz="2200" dirty="0"/>
          </a:p>
        </p:txBody>
      </p:sp>
      <p:sp>
        <p:nvSpPr>
          <p:cNvPr id="4" name="Text 2"/>
          <p:cNvSpPr/>
          <p:nvPr/>
        </p:nvSpPr>
        <p:spPr>
          <a:xfrm>
            <a:off x="793790" y="403395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The number of software developers is rapidly increasing worldwide, driven by the demand for innovative software solutions.</a:t>
            </a:r>
            <a:endParaRPr lang="en-US" sz="1750" dirty="0"/>
          </a:p>
        </p:txBody>
      </p:sp>
      <p:sp>
        <p:nvSpPr>
          <p:cNvPr id="5" name="Text 3"/>
          <p:cNvSpPr/>
          <p:nvPr/>
        </p:nvSpPr>
        <p:spPr>
          <a:xfrm>
            <a:off x="5332928"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Tools &amp; Platforms</a:t>
            </a:r>
            <a:endParaRPr lang="en-US" sz="2200" dirty="0"/>
          </a:p>
        </p:txBody>
      </p:sp>
      <p:sp>
        <p:nvSpPr>
          <p:cNvPr id="6" name="Text 4"/>
          <p:cNvSpPr/>
          <p:nvPr/>
        </p:nvSpPr>
        <p:spPr>
          <a:xfrm>
            <a:off x="5332928" y="403395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A multitude of software development tools and platforms are emerging, enabling developers to create software more efficiently.</a:t>
            </a:r>
            <a:endParaRPr lang="en-US" sz="1750" dirty="0"/>
          </a:p>
        </p:txBody>
      </p:sp>
      <p:sp>
        <p:nvSpPr>
          <p:cNvPr id="7" name="Text 5"/>
          <p:cNvSpPr/>
          <p:nvPr/>
        </p:nvSpPr>
        <p:spPr>
          <a:xfrm>
            <a:off x="9872067"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Skill Diversity</a:t>
            </a:r>
            <a:endParaRPr lang="en-US" sz="2200" dirty="0"/>
          </a:p>
        </p:txBody>
      </p:sp>
      <p:sp>
        <p:nvSpPr>
          <p:cNvPr id="8" name="Text 6"/>
          <p:cNvSpPr/>
          <p:nvPr/>
        </p:nvSpPr>
        <p:spPr>
          <a:xfrm>
            <a:off x="9872067" y="403395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The software development community encompasses developers with a wide range of skills and experience levels.</a:t>
            </a:r>
            <a:endParaRPr lang="en-US" sz="1750" dirty="0"/>
          </a:p>
        </p:txBody>
      </p:sp>
      <p:sp>
        <p:nvSpPr>
          <p:cNvPr id="9" name="Oval 8"/>
          <p:cNvSpPr/>
          <p:nvPr/>
        </p:nvSpPr>
        <p:spPr>
          <a:xfrm>
            <a:off x="12741965" y="7742635"/>
            <a:ext cx="1987826" cy="48696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4390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The Imperative for Quality Assurance</a:t>
            </a:r>
            <a:endParaRPr lang="en-US" sz="4450" dirty="0"/>
          </a:p>
        </p:txBody>
      </p:sp>
      <p:sp>
        <p:nvSpPr>
          <p:cNvPr id="4" name="Shape 1"/>
          <p:cNvSpPr/>
          <p:nvPr/>
        </p:nvSpPr>
        <p:spPr>
          <a:xfrm>
            <a:off x="793790" y="2756773"/>
            <a:ext cx="510302" cy="510302"/>
          </a:xfrm>
          <a:prstGeom prst="roundRect">
            <a:avLst>
              <a:gd name="adj" fmla="val 18669"/>
            </a:avLst>
          </a:prstGeom>
          <a:solidFill>
            <a:srgbClr val="283157"/>
          </a:solidFill>
          <a:ln w="7620">
            <a:solidFill>
              <a:srgbClr val="414A70"/>
            </a:solidFill>
            <a:prstDash val="solid"/>
          </a:ln>
        </p:spPr>
      </p:sp>
      <p:sp>
        <p:nvSpPr>
          <p:cNvPr id="5" name="Text 2"/>
          <p:cNvSpPr/>
          <p:nvPr/>
        </p:nvSpPr>
        <p:spPr>
          <a:xfrm>
            <a:off x="878860" y="279927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EBECEF"/>
                </a:solidFill>
                <a:latin typeface="Fraunces Medium" pitchFamily="34" charset="0"/>
                <a:ea typeface="Fraunces Medium" pitchFamily="34" charset="-122"/>
                <a:cs typeface="Fraunces Medium" pitchFamily="34" charset="-120"/>
              </a:rPr>
              <a:t>1</a:t>
            </a:r>
            <a:endParaRPr lang="en-US" sz="2650" dirty="0"/>
          </a:p>
        </p:txBody>
      </p:sp>
      <p:sp>
        <p:nvSpPr>
          <p:cNvPr id="6" name="Text 3"/>
          <p:cNvSpPr/>
          <p:nvPr/>
        </p:nvSpPr>
        <p:spPr>
          <a:xfrm>
            <a:off x="1530906" y="275677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Reliability</a:t>
            </a:r>
            <a:endParaRPr lang="en-US" sz="2200" dirty="0"/>
          </a:p>
        </p:txBody>
      </p:sp>
      <p:sp>
        <p:nvSpPr>
          <p:cNvPr id="7" name="Text 4"/>
          <p:cNvSpPr/>
          <p:nvPr/>
        </p:nvSpPr>
        <p:spPr>
          <a:xfrm>
            <a:off x="1530906" y="3247192"/>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Software testing ensures that software operates correctly and consistently, minimizing errors and malfunctions.</a:t>
            </a:r>
            <a:endParaRPr lang="en-US" sz="1750" dirty="0"/>
          </a:p>
        </p:txBody>
      </p:sp>
      <p:sp>
        <p:nvSpPr>
          <p:cNvPr id="8" name="Shape 5"/>
          <p:cNvSpPr/>
          <p:nvPr/>
        </p:nvSpPr>
        <p:spPr>
          <a:xfrm>
            <a:off x="4685467" y="2756773"/>
            <a:ext cx="510302" cy="510302"/>
          </a:xfrm>
          <a:prstGeom prst="roundRect">
            <a:avLst>
              <a:gd name="adj" fmla="val 18669"/>
            </a:avLst>
          </a:prstGeom>
          <a:solidFill>
            <a:srgbClr val="283157"/>
          </a:solidFill>
          <a:ln w="7620">
            <a:solidFill>
              <a:srgbClr val="414A70"/>
            </a:solidFill>
            <a:prstDash val="solid"/>
          </a:ln>
        </p:spPr>
      </p:sp>
      <p:sp>
        <p:nvSpPr>
          <p:cNvPr id="9" name="Text 6"/>
          <p:cNvSpPr/>
          <p:nvPr/>
        </p:nvSpPr>
        <p:spPr>
          <a:xfrm>
            <a:off x="4770537" y="279927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EBECEF"/>
                </a:solidFill>
                <a:latin typeface="Fraunces Medium" pitchFamily="34" charset="0"/>
                <a:ea typeface="Fraunces Medium" pitchFamily="34" charset="-122"/>
                <a:cs typeface="Fraunces Medium" pitchFamily="34" charset="-120"/>
              </a:rPr>
              <a:t>2</a:t>
            </a:r>
            <a:endParaRPr lang="en-US" sz="2650" dirty="0"/>
          </a:p>
        </p:txBody>
      </p:sp>
      <p:sp>
        <p:nvSpPr>
          <p:cNvPr id="10" name="Text 7"/>
          <p:cNvSpPr/>
          <p:nvPr/>
        </p:nvSpPr>
        <p:spPr>
          <a:xfrm>
            <a:off x="5422583" y="275677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Security</a:t>
            </a:r>
            <a:endParaRPr lang="en-US" sz="2200" dirty="0"/>
          </a:p>
        </p:txBody>
      </p:sp>
      <p:sp>
        <p:nvSpPr>
          <p:cNvPr id="11" name="Text 8"/>
          <p:cNvSpPr/>
          <p:nvPr/>
        </p:nvSpPr>
        <p:spPr>
          <a:xfrm>
            <a:off x="5422583" y="3247192"/>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Testing helps identify and address security vulnerabilities, protecting sensitive data and systems from unauthorized access.</a:t>
            </a:r>
            <a:endParaRPr lang="en-US" sz="1750" dirty="0"/>
          </a:p>
        </p:txBody>
      </p:sp>
      <p:sp>
        <p:nvSpPr>
          <p:cNvPr id="12" name="Shape 9"/>
          <p:cNvSpPr/>
          <p:nvPr/>
        </p:nvSpPr>
        <p:spPr>
          <a:xfrm>
            <a:off x="793790" y="5906572"/>
            <a:ext cx="510302" cy="510302"/>
          </a:xfrm>
          <a:prstGeom prst="roundRect">
            <a:avLst>
              <a:gd name="adj" fmla="val 18669"/>
            </a:avLst>
          </a:prstGeom>
          <a:solidFill>
            <a:srgbClr val="283157"/>
          </a:solidFill>
          <a:ln w="7620">
            <a:solidFill>
              <a:srgbClr val="414A70"/>
            </a:solidFill>
            <a:prstDash val="solid"/>
          </a:ln>
        </p:spPr>
      </p:sp>
      <p:sp>
        <p:nvSpPr>
          <p:cNvPr id="13" name="Text 10"/>
          <p:cNvSpPr/>
          <p:nvPr/>
        </p:nvSpPr>
        <p:spPr>
          <a:xfrm>
            <a:off x="878860" y="5949077"/>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EBECEF"/>
                </a:solidFill>
                <a:latin typeface="Fraunces Medium" pitchFamily="34" charset="0"/>
                <a:ea typeface="Fraunces Medium" pitchFamily="34" charset="-122"/>
                <a:cs typeface="Fraunces Medium" pitchFamily="34" charset="-120"/>
              </a:rPr>
              <a:t>3</a:t>
            </a:r>
            <a:endParaRPr lang="en-US" sz="2650" dirty="0"/>
          </a:p>
        </p:txBody>
      </p:sp>
      <p:sp>
        <p:nvSpPr>
          <p:cNvPr id="14" name="Text 11"/>
          <p:cNvSpPr/>
          <p:nvPr/>
        </p:nvSpPr>
        <p:spPr>
          <a:xfrm>
            <a:off x="1530906" y="590657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Performance</a:t>
            </a:r>
            <a:endParaRPr lang="en-US" sz="2200" dirty="0"/>
          </a:p>
        </p:txBody>
      </p:sp>
      <p:sp>
        <p:nvSpPr>
          <p:cNvPr id="15" name="Text 12"/>
          <p:cNvSpPr/>
          <p:nvPr/>
        </p:nvSpPr>
        <p:spPr>
          <a:xfrm>
            <a:off x="1530906" y="6396990"/>
            <a:ext cx="6819305" cy="1088708"/>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Testing evaluates the speed, stability, and scalability of software, ensuring it performs optimally under various conditions.</a:t>
            </a:r>
            <a:endParaRPr lang="en-US" sz="175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26031" y="769263"/>
            <a:ext cx="7862768" cy="558998"/>
          </a:xfrm>
          <a:prstGeom prst="rect">
            <a:avLst/>
          </a:prstGeom>
          <a:noFill/>
          <a:ln/>
        </p:spPr>
        <p:txBody>
          <a:bodyPr wrap="none" lIns="0" tIns="0" rIns="0" bIns="0" rtlCol="0" anchor="t"/>
          <a:lstStyle/>
          <a:p>
            <a:pPr marL="0" indent="0">
              <a:lnSpc>
                <a:spcPts val="4400"/>
              </a:lnSpc>
              <a:buNone/>
            </a:pPr>
            <a:r>
              <a:rPr lang="en-US" sz="3500" dirty="0">
                <a:solidFill>
                  <a:srgbClr val="FFFFFF"/>
                </a:solidFill>
                <a:latin typeface="Fraunces Medium" pitchFamily="34" charset="0"/>
                <a:ea typeface="Fraunces Medium" pitchFamily="34" charset="-122"/>
                <a:cs typeface="Fraunces Medium" pitchFamily="34" charset="-120"/>
              </a:rPr>
              <a:t>Software in High-Risk Environments</a:t>
            </a:r>
            <a:endParaRPr lang="en-US" sz="3500" dirty="0"/>
          </a:p>
        </p:txBody>
      </p:sp>
      <p:sp>
        <p:nvSpPr>
          <p:cNvPr id="4" name="Shape 1"/>
          <p:cNvSpPr/>
          <p:nvPr/>
        </p:nvSpPr>
        <p:spPr>
          <a:xfrm>
            <a:off x="626031" y="1596509"/>
            <a:ext cx="7891939" cy="1331833"/>
          </a:xfrm>
          <a:prstGeom prst="roundRect">
            <a:avLst>
              <a:gd name="adj" fmla="val 5641"/>
            </a:avLst>
          </a:prstGeom>
          <a:solidFill>
            <a:srgbClr val="283157"/>
          </a:solidFill>
          <a:ln w="7620">
            <a:solidFill>
              <a:srgbClr val="414A70"/>
            </a:solidFill>
            <a:prstDash val="solid"/>
          </a:ln>
        </p:spPr>
      </p:sp>
      <p:sp>
        <p:nvSpPr>
          <p:cNvPr id="5" name="Text 2"/>
          <p:cNvSpPr/>
          <p:nvPr/>
        </p:nvSpPr>
        <p:spPr>
          <a:xfrm>
            <a:off x="812483" y="1782961"/>
            <a:ext cx="2236113" cy="279440"/>
          </a:xfrm>
          <a:prstGeom prst="rect">
            <a:avLst/>
          </a:prstGeom>
          <a:noFill/>
          <a:ln/>
        </p:spPr>
        <p:txBody>
          <a:bodyPr wrap="none" lIns="0" tIns="0" rIns="0" bIns="0" rtlCol="0" anchor="t"/>
          <a:lstStyle/>
          <a:p>
            <a:pPr marL="0" indent="0">
              <a:lnSpc>
                <a:spcPts val="2200"/>
              </a:lnSpc>
              <a:buNone/>
            </a:pPr>
            <a:r>
              <a:rPr lang="en-US" sz="1750" dirty="0">
                <a:solidFill>
                  <a:srgbClr val="EBECEF"/>
                </a:solidFill>
                <a:latin typeface="Fraunces Medium" pitchFamily="34" charset="0"/>
                <a:ea typeface="Fraunces Medium" pitchFamily="34" charset="-122"/>
                <a:cs typeface="Fraunces Medium" pitchFamily="34" charset="-120"/>
              </a:rPr>
              <a:t>Healthcare</a:t>
            </a:r>
            <a:endParaRPr lang="en-US" sz="1750" dirty="0"/>
          </a:p>
        </p:txBody>
      </p:sp>
      <p:sp>
        <p:nvSpPr>
          <p:cNvPr id="6" name="Text 3"/>
          <p:cNvSpPr/>
          <p:nvPr/>
        </p:nvSpPr>
        <p:spPr>
          <a:xfrm>
            <a:off x="812483" y="2169676"/>
            <a:ext cx="7519035" cy="572214"/>
          </a:xfrm>
          <a:prstGeom prst="rect">
            <a:avLst/>
          </a:prstGeom>
          <a:noFill/>
          <a:ln/>
        </p:spPr>
        <p:txBody>
          <a:bodyPr wrap="square" lIns="0" tIns="0" rIns="0" bIns="0" rtlCol="0" anchor="t"/>
          <a:lstStyle/>
          <a:p>
            <a:pPr marL="0" indent="0">
              <a:lnSpc>
                <a:spcPts val="2250"/>
              </a:lnSpc>
              <a:buNone/>
            </a:pPr>
            <a:r>
              <a:rPr lang="en-US" sz="1400" dirty="0">
                <a:solidFill>
                  <a:srgbClr val="EBECEF"/>
                </a:solidFill>
                <a:latin typeface="Epilogue" pitchFamily="34" charset="0"/>
                <a:ea typeface="Epilogue" pitchFamily="34" charset="-122"/>
                <a:cs typeface="Epilogue" pitchFamily="34" charset="-120"/>
              </a:rPr>
              <a:t>Patient monitoring systems, diagnostics, and medical devices require rigorous testing to ensure accuracy and reliability.</a:t>
            </a:r>
            <a:endParaRPr lang="en-US" sz="1400" dirty="0"/>
          </a:p>
        </p:txBody>
      </p:sp>
      <p:sp>
        <p:nvSpPr>
          <p:cNvPr id="7" name="Shape 4"/>
          <p:cNvSpPr/>
          <p:nvPr/>
        </p:nvSpPr>
        <p:spPr>
          <a:xfrm>
            <a:off x="626031" y="3107174"/>
            <a:ext cx="7891939" cy="1331833"/>
          </a:xfrm>
          <a:prstGeom prst="roundRect">
            <a:avLst>
              <a:gd name="adj" fmla="val 5641"/>
            </a:avLst>
          </a:prstGeom>
          <a:solidFill>
            <a:srgbClr val="283157"/>
          </a:solidFill>
          <a:ln w="7620">
            <a:solidFill>
              <a:srgbClr val="414A70"/>
            </a:solidFill>
            <a:prstDash val="solid"/>
          </a:ln>
        </p:spPr>
      </p:sp>
      <p:sp>
        <p:nvSpPr>
          <p:cNvPr id="8" name="Text 5"/>
          <p:cNvSpPr/>
          <p:nvPr/>
        </p:nvSpPr>
        <p:spPr>
          <a:xfrm>
            <a:off x="812483" y="3293626"/>
            <a:ext cx="2236113" cy="279440"/>
          </a:xfrm>
          <a:prstGeom prst="rect">
            <a:avLst/>
          </a:prstGeom>
          <a:noFill/>
          <a:ln/>
        </p:spPr>
        <p:txBody>
          <a:bodyPr wrap="none" lIns="0" tIns="0" rIns="0" bIns="0" rtlCol="0" anchor="t"/>
          <a:lstStyle/>
          <a:p>
            <a:pPr marL="0" indent="0">
              <a:lnSpc>
                <a:spcPts val="2200"/>
              </a:lnSpc>
              <a:buNone/>
            </a:pPr>
            <a:r>
              <a:rPr lang="en-US" sz="1750" dirty="0">
                <a:solidFill>
                  <a:srgbClr val="EBECEF"/>
                </a:solidFill>
                <a:latin typeface="Fraunces Medium" pitchFamily="34" charset="0"/>
                <a:ea typeface="Fraunces Medium" pitchFamily="34" charset="-122"/>
                <a:cs typeface="Fraunces Medium" pitchFamily="34" charset="-120"/>
              </a:rPr>
              <a:t>Finance</a:t>
            </a:r>
            <a:endParaRPr lang="en-US" sz="1750" dirty="0"/>
          </a:p>
        </p:txBody>
      </p:sp>
      <p:sp>
        <p:nvSpPr>
          <p:cNvPr id="9" name="Text 6"/>
          <p:cNvSpPr/>
          <p:nvPr/>
        </p:nvSpPr>
        <p:spPr>
          <a:xfrm>
            <a:off x="812483" y="3680341"/>
            <a:ext cx="7519035" cy="572214"/>
          </a:xfrm>
          <a:prstGeom prst="rect">
            <a:avLst/>
          </a:prstGeom>
          <a:noFill/>
          <a:ln/>
        </p:spPr>
        <p:txBody>
          <a:bodyPr wrap="square" lIns="0" tIns="0" rIns="0" bIns="0" rtlCol="0" anchor="t"/>
          <a:lstStyle/>
          <a:p>
            <a:pPr marL="0" indent="0">
              <a:lnSpc>
                <a:spcPts val="2250"/>
              </a:lnSpc>
              <a:buNone/>
            </a:pPr>
            <a:r>
              <a:rPr lang="en-US" sz="1400" dirty="0">
                <a:solidFill>
                  <a:srgbClr val="EBECEF"/>
                </a:solidFill>
                <a:latin typeface="Epilogue" pitchFamily="34" charset="0"/>
                <a:ea typeface="Epilogue" pitchFamily="34" charset="-122"/>
                <a:cs typeface="Epilogue" pitchFamily="34" charset="-120"/>
              </a:rPr>
              <a:t>Trading platforms, banking systems, and financial transactions require comprehensive testing to safeguard against errors and fraud.</a:t>
            </a:r>
            <a:endParaRPr lang="en-US" sz="1400" dirty="0"/>
          </a:p>
        </p:txBody>
      </p:sp>
      <p:sp>
        <p:nvSpPr>
          <p:cNvPr id="10" name="Shape 7"/>
          <p:cNvSpPr/>
          <p:nvPr/>
        </p:nvSpPr>
        <p:spPr>
          <a:xfrm>
            <a:off x="626031" y="4617839"/>
            <a:ext cx="7891939" cy="1331833"/>
          </a:xfrm>
          <a:prstGeom prst="roundRect">
            <a:avLst>
              <a:gd name="adj" fmla="val 5641"/>
            </a:avLst>
          </a:prstGeom>
          <a:solidFill>
            <a:srgbClr val="283157"/>
          </a:solidFill>
          <a:ln w="7620">
            <a:solidFill>
              <a:srgbClr val="414A70"/>
            </a:solidFill>
            <a:prstDash val="solid"/>
          </a:ln>
        </p:spPr>
      </p:sp>
      <p:sp>
        <p:nvSpPr>
          <p:cNvPr id="11" name="Text 8"/>
          <p:cNvSpPr/>
          <p:nvPr/>
        </p:nvSpPr>
        <p:spPr>
          <a:xfrm>
            <a:off x="812483" y="4804291"/>
            <a:ext cx="2236113" cy="279440"/>
          </a:xfrm>
          <a:prstGeom prst="rect">
            <a:avLst/>
          </a:prstGeom>
          <a:noFill/>
          <a:ln/>
        </p:spPr>
        <p:txBody>
          <a:bodyPr wrap="none" lIns="0" tIns="0" rIns="0" bIns="0" rtlCol="0" anchor="t"/>
          <a:lstStyle/>
          <a:p>
            <a:pPr marL="0" indent="0">
              <a:lnSpc>
                <a:spcPts val="2200"/>
              </a:lnSpc>
              <a:buNone/>
            </a:pPr>
            <a:r>
              <a:rPr lang="en-US" sz="1750" dirty="0">
                <a:solidFill>
                  <a:srgbClr val="EBECEF"/>
                </a:solidFill>
                <a:latin typeface="Fraunces Medium" pitchFamily="34" charset="0"/>
                <a:ea typeface="Fraunces Medium" pitchFamily="34" charset="-122"/>
                <a:cs typeface="Fraunces Medium" pitchFamily="34" charset="-120"/>
              </a:rPr>
              <a:t>Transportation</a:t>
            </a:r>
            <a:endParaRPr lang="en-US" sz="1750" dirty="0"/>
          </a:p>
        </p:txBody>
      </p:sp>
      <p:sp>
        <p:nvSpPr>
          <p:cNvPr id="12" name="Text 9"/>
          <p:cNvSpPr/>
          <p:nvPr/>
        </p:nvSpPr>
        <p:spPr>
          <a:xfrm>
            <a:off x="812483" y="5191006"/>
            <a:ext cx="7519035" cy="572214"/>
          </a:xfrm>
          <a:prstGeom prst="rect">
            <a:avLst/>
          </a:prstGeom>
          <a:noFill/>
          <a:ln/>
        </p:spPr>
        <p:txBody>
          <a:bodyPr wrap="square" lIns="0" tIns="0" rIns="0" bIns="0" rtlCol="0" anchor="t"/>
          <a:lstStyle/>
          <a:p>
            <a:pPr marL="0" indent="0">
              <a:lnSpc>
                <a:spcPts val="2250"/>
              </a:lnSpc>
              <a:buNone/>
            </a:pPr>
            <a:r>
              <a:rPr lang="en-US" sz="1400" dirty="0">
                <a:solidFill>
                  <a:srgbClr val="EBECEF"/>
                </a:solidFill>
                <a:latin typeface="Epilogue" pitchFamily="34" charset="0"/>
                <a:ea typeface="Epilogue" pitchFamily="34" charset="-122"/>
                <a:cs typeface="Epilogue" pitchFamily="34" charset="-120"/>
              </a:rPr>
              <a:t>Aviation systems, autonomous vehicles, and traffic management software require stringent testing for safety and reliability.</a:t>
            </a:r>
            <a:endParaRPr lang="en-US" sz="1400" dirty="0"/>
          </a:p>
        </p:txBody>
      </p:sp>
      <p:sp>
        <p:nvSpPr>
          <p:cNvPr id="13" name="Shape 10"/>
          <p:cNvSpPr/>
          <p:nvPr/>
        </p:nvSpPr>
        <p:spPr>
          <a:xfrm>
            <a:off x="626031" y="6128504"/>
            <a:ext cx="7891939" cy="1331833"/>
          </a:xfrm>
          <a:prstGeom prst="roundRect">
            <a:avLst>
              <a:gd name="adj" fmla="val 5641"/>
            </a:avLst>
          </a:prstGeom>
          <a:solidFill>
            <a:srgbClr val="283157"/>
          </a:solidFill>
          <a:ln w="7620">
            <a:solidFill>
              <a:srgbClr val="414A70"/>
            </a:solidFill>
            <a:prstDash val="solid"/>
          </a:ln>
        </p:spPr>
      </p:sp>
      <p:sp>
        <p:nvSpPr>
          <p:cNvPr id="14" name="Text 11"/>
          <p:cNvSpPr/>
          <p:nvPr/>
        </p:nvSpPr>
        <p:spPr>
          <a:xfrm>
            <a:off x="812483" y="6314956"/>
            <a:ext cx="2236113" cy="279440"/>
          </a:xfrm>
          <a:prstGeom prst="rect">
            <a:avLst/>
          </a:prstGeom>
          <a:noFill/>
          <a:ln/>
        </p:spPr>
        <p:txBody>
          <a:bodyPr wrap="none" lIns="0" tIns="0" rIns="0" bIns="0" rtlCol="0" anchor="t"/>
          <a:lstStyle/>
          <a:p>
            <a:pPr marL="0" indent="0">
              <a:lnSpc>
                <a:spcPts val="2200"/>
              </a:lnSpc>
              <a:buNone/>
            </a:pPr>
            <a:r>
              <a:rPr lang="en-US" sz="1750" dirty="0">
                <a:solidFill>
                  <a:srgbClr val="EBECEF"/>
                </a:solidFill>
                <a:latin typeface="Fraunces Medium" pitchFamily="34" charset="0"/>
                <a:ea typeface="Fraunces Medium" pitchFamily="34" charset="-122"/>
                <a:cs typeface="Fraunces Medium" pitchFamily="34" charset="-120"/>
              </a:rPr>
              <a:t>Energy</a:t>
            </a:r>
            <a:endParaRPr lang="en-US" sz="1750" dirty="0"/>
          </a:p>
        </p:txBody>
      </p:sp>
      <p:sp>
        <p:nvSpPr>
          <p:cNvPr id="15" name="Text 12"/>
          <p:cNvSpPr/>
          <p:nvPr/>
        </p:nvSpPr>
        <p:spPr>
          <a:xfrm>
            <a:off x="812483" y="6701671"/>
            <a:ext cx="7519035" cy="572214"/>
          </a:xfrm>
          <a:prstGeom prst="rect">
            <a:avLst/>
          </a:prstGeom>
          <a:noFill/>
          <a:ln/>
        </p:spPr>
        <p:txBody>
          <a:bodyPr wrap="square" lIns="0" tIns="0" rIns="0" bIns="0" rtlCol="0" anchor="t"/>
          <a:lstStyle/>
          <a:p>
            <a:pPr marL="0" indent="0">
              <a:lnSpc>
                <a:spcPts val="2250"/>
              </a:lnSpc>
              <a:buNone/>
            </a:pPr>
            <a:r>
              <a:rPr lang="en-US" sz="1400" dirty="0">
                <a:solidFill>
                  <a:srgbClr val="EBECEF"/>
                </a:solidFill>
                <a:latin typeface="Epilogue" pitchFamily="34" charset="0"/>
                <a:ea typeface="Epilogue" pitchFamily="34" charset="-122"/>
                <a:cs typeface="Epilogue" pitchFamily="34" charset="-120"/>
              </a:rPr>
              <a:t>Grid management systems, nuclear power plants, and energy distribution networks require rigorous testing to ensure stability and security.</a:t>
            </a:r>
            <a:endParaRPr lang="en-US" sz="14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387435"/>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Introducing Software Testing</a:t>
            </a:r>
            <a:endParaRPr lang="en-US" sz="4450" dirty="0"/>
          </a:p>
        </p:txBody>
      </p:sp>
      <p:pic>
        <p:nvPicPr>
          <p:cNvPr id="4" name="Image 1" descr="preencoded.png"/>
          <p:cNvPicPr>
            <a:picLocks noChangeAspect="1"/>
          </p:cNvPicPr>
          <p:nvPr/>
        </p:nvPicPr>
        <p:blipFill>
          <a:blip r:embed="rId4"/>
          <a:stretch>
            <a:fillRect/>
          </a:stretch>
        </p:blipFill>
        <p:spPr>
          <a:xfrm>
            <a:off x="6280190" y="3145155"/>
            <a:ext cx="566976" cy="566976"/>
          </a:xfrm>
          <a:prstGeom prst="rect">
            <a:avLst/>
          </a:prstGeom>
        </p:spPr>
      </p:pic>
      <p:sp>
        <p:nvSpPr>
          <p:cNvPr id="5" name="Text 1"/>
          <p:cNvSpPr/>
          <p:nvPr/>
        </p:nvSpPr>
        <p:spPr>
          <a:xfrm>
            <a:off x="6280190" y="3938945"/>
            <a:ext cx="2291953" cy="2177415"/>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Software testing is a systematic process of evaluating software to uncover defects and ensure quality.</a:t>
            </a:r>
            <a:endParaRPr lang="en-US" sz="1750" dirty="0"/>
          </a:p>
        </p:txBody>
      </p:sp>
      <p:pic>
        <p:nvPicPr>
          <p:cNvPr id="6" name="Image 2" descr="preencoded.png"/>
          <p:cNvPicPr>
            <a:picLocks noChangeAspect="1"/>
          </p:cNvPicPr>
          <p:nvPr/>
        </p:nvPicPr>
        <p:blipFill>
          <a:blip r:embed="rId5"/>
          <a:stretch>
            <a:fillRect/>
          </a:stretch>
        </p:blipFill>
        <p:spPr>
          <a:xfrm>
            <a:off x="8912304" y="3145155"/>
            <a:ext cx="566976" cy="566976"/>
          </a:xfrm>
          <a:prstGeom prst="rect">
            <a:avLst/>
          </a:prstGeom>
        </p:spPr>
      </p:pic>
      <p:sp>
        <p:nvSpPr>
          <p:cNvPr id="7" name="Text 2"/>
          <p:cNvSpPr/>
          <p:nvPr/>
        </p:nvSpPr>
        <p:spPr>
          <a:xfrm>
            <a:off x="8912304" y="3938945"/>
            <a:ext cx="2292072" cy="2903220"/>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It involves executing software components to verify that they meet predefined requirements and function as intended.</a:t>
            </a:r>
            <a:endParaRPr lang="en-US" sz="1750" dirty="0"/>
          </a:p>
        </p:txBody>
      </p:sp>
      <p:pic>
        <p:nvPicPr>
          <p:cNvPr id="8" name="Image 3" descr="preencoded.png"/>
          <p:cNvPicPr>
            <a:picLocks noChangeAspect="1"/>
          </p:cNvPicPr>
          <p:nvPr/>
        </p:nvPicPr>
        <p:blipFill>
          <a:blip r:embed="rId6"/>
          <a:stretch>
            <a:fillRect/>
          </a:stretch>
        </p:blipFill>
        <p:spPr>
          <a:xfrm>
            <a:off x="11544538" y="3145155"/>
            <a:ext cx="566976" cy="566976"/>
          </a:xfrm>
          <a:prstGeom prst="rect">
            <a:avLst/>
          </a:prstGeom>
        </p:spPr>
      </p:pic>
      <p:sp>
        <p:nvSpPr>
          <p:cNvPr id="9" name="Text 3"/>
          <p:cNvSpPr/>
          <p:nvPr/>
        </p:nvSpPr>
        <p:spPr>
          <a:xfrm>
            <a:off x="11544538" y="3938945"/>
            <a:ext cx="2291953" cy="2903220"/>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Testing plays a crucial role in mitigating risks associated with software failures and ensuring a secure and reliable user experience.</a:t>
            </a:r>
            <a:endParaRPr lang="en-US" sz="1750" dirty="0"/>
          </a:p>
        </p:txBody>
      </p:sp>
      <p:sp>
        <p:nvSpPr>
          <p:cNvPr id="10" name="Oval 9"/>
          <p:cNvSpPr/>
          <p:nvPr/>
        </p:nvSpPr>
        <p:spPr>
          <a:xfrm>
            <a:off x="12741965" y="7742635"/>
            <a:ext cx="1987826" cy="48696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8188" y="750570"/>
            <a:ext cx="7608213" cy="659130"/>
          </a:xfrm>
          <a:prstGeom prst="rect">
            <a:avLst/>
          </a:prstGeom>
          <a:noFill/>
          <a:ln/>
        </p:spPr>
        <p:txBody>
          <a:bodyPr wrap="none" lIns="0" tIns="0" rIns="0" bIns="0" rtlCol="0" anchor="t"/>
          <a:lstStyle/>
          <a:p>
            <a:pPr marL="0" indent="0">
              <a:lnSpc>
                <a:spcPts val="5150"/>
              </a:lnSpc>
              <a:buNone/>
            </a:pPr>
            <a:r>
              <a:rPr lang="en-US" sz="4150" dirty="0">
                <a:solidFill>
                  <a:srgbClr val="FFFFFF"/>
                </a:solidFill>
                <a:latin typeface="Fraunces Medium" pitchFamily="34" charset="0"/>
                <a:ea typeface="Fraunces Medium" pitchFamily="34" charset="-122"/>
                <a:cs typeface="Fraunces Medium" pitchFamily="34" charset="-120"/>
              </a:rPr>
              <a:t>Objectives of Software Testing</a:t>
            </a:r>
            <a:endParaRPr lang="en-US" sz="4150" dirty="0"/>
          </a:p>
        </p:txBody>
      </p:sp>
      <p:sp>
        <p:nvSpPr>
          <p:cNvPr id="4" name="Shape 1"/>
          <p:cNvSpPr/>
          <p:nvPr/>
        </p:nvSpPr>
        <p:spPr>
          <a:xfrm>
            <a:off x="975360" y="1726049"/>
            <a:ext cx="22860" cy="5752981"/>
          </a:xfrm>
          <a:prstGeom prst="roundRect">
            <a:avLst>
              <a:gd name="adj" fmla="val 387511"/>
            </a:avLst>
          </a:prstGeom>
          <a:solidFill>
            <a:srgbClr val="414A70"/>
          </a:solidFill>
          <a:ln/>
        </p:spPr>
      </p:sp>
      <p:sp>
        <p:nvSpPr>
          <p:cNvPr id="5" name="Shape 2"/>
          <p:cNvSpPr/>
          <p:nvPr/>
        </p:nvSpPr>
        <p:spPr>
          <a:xfrm>
            <a:off x="1189732" y="2188964"/>
            <a:ext cx="632698" cy="22860"/>
          </a:xfrm>
          <a:prstGeom prst="roundRect">
            <a:avLst>
              <a:gd name="adj" fmla="val 387511"/>
            </a:avLst>
          </a:prstGeom>
          <a:solidFill>
            <a:srgbClr val="414A70"/>
          </a:solidFill>
          <a:ln/>
        </p:spPr>
      </p:sp>
      <p:sp>
        <p:nvSpPr>
          <p:cNvPr id="6" name="Shape 3"/>
          <p:cNvSpPr/>
          <p:nvPr/>
        </p:nvSpPr>
        <p:spPr>
          <a:xfrm>
            <a:off x="738128" y="1963222"/>
            <a:ext cx="474464" cy="474464"/>
          </a:xfrm>
          <a:prstGeom prst="roundRect">
            <a:avLst>
              <a:gd name="adj" fmla="val 18671"/>
            </a:avLst>
          </a:prstGeom>
          <a:solidFill>
            <a:srgbClr val="283157"/>
          </a:solidFill>
          <a:ln w="7620">
            <a:solidFill>
              <a:srgbClr val="414A70"/>
            </a:solidFill>
            <a:prstDash val="solid"/>
          </a:ln>
        </p:spPr>
      </p:sp>
      <p:sp>
        <p:nvSpPr>
          <p:cNvPr id="7" name="Text 4"/>
          <p:cNvSpPr/>
          <p:nvPr/>
        </p:nvSpPr>
        <p:spPr>
          <a:xfrm>
            <a:off x="817126" y="2002691"/>
            <a:ext cx="316349" cy="395407"/>
          </a:xfrm>
          <a:prstGeom prst="rect">
            <a:avLst/>
          </a:prstGeom>
          <a:noFill/>
          <a:ln/>
        </p:spPr>
        <p:txBody>
          <a:bodyPr wrap="none" lIns="0" tIns="0" rIns="0" bIns="0" rtlCol="0" anchor="t"/>
          <a:lstStyle/>
          <a:p>
            <a:pPr marL="0" indent="0" algn="ctr">
              <a:lnSpc>
                <a:spcPts val="2450"/>
              </a:lnSpc>
              <a:buNone/>
            </a:pPr>
            <a:r>
              <a:rPr lang="en-US" sz="2450" dirty="0">
                <a:solidFill>
                  <a:srgbClr val="EBECEF"/>
                </a:solidFill>
                <a:latin typeface="Fraunces Medium" pitchFamily="34" charset="0"/>
                <a:ea typeface="Fraunces Medium" pitchFamily="34" charset="-122"/>
                <a:cs typeface="Fraunces Medium" pitchFamily="34" charset="-120"/>
              </a:rPr>
              <a:t>1</a:t>
            </a:r>
            <a:endParaRPr lang="en-US" sz="2450" dirty="0"/>
          </a:p>
        </p:txBody>
      </p:sp>
      <p:sp>
        <p:nvSpPr>
          <p:cNvPr id="8" name="Text 5"/>
          <p:cNvSpPr/>
          <p:nvPr/>
        </p:nvSpPr>
        <p:spPr>
          <a:xfrm>
            <a:off x="2030016" y="1936909"/>
            <a:ext cx="2636401" cy="329446"/>
          </a:xfrm>
          <a:prstGeom prst="rect">
            <a:avLst/>
          </a:prstGeom>
          <a:noFill/>
          <a:ln/>
        </p:spPr>
        <p:txBody>
          <a:bodyPr wrap="none" lIns="0" tIns="0" rIns="0" bIns="0" rtlCol="0" anchor="t"/>
          <a:lstStyle/>
          <a:p>
            <a:pPr marL="0" indent="0" algn="l">
              <a:lnSpc>
                <a:spcPts val="2550"/>
              </a:lnSpc>
              <a:buNone/>
            </a:pPr>
            <a:r>
              <a:rPr lang="en-US" sz="2050" dirty="0">
                <a:solidFill>
                  <a:srgbClr val="EBECEF"/>
                </a:solidFill>
                <a:latin typeface="Fraunces Medium" pitchFamily="34" charset="0"/>
                <a:ea typeface="Fraunces Medium" pitchFamily="34" charset="-122"/>
                <a:cs typeface="Fraunces Medium" pitchFamily="34" charset="-120"/>
              </a:rPr>
              <a:t>Defect Detection</a:t>
            </a:r>
            <a:endParaRPr lang="en-US" sz="2050" dirty="0"/>
          </a:p>
        </p:txBody>
      </p:sp>
      <p:sp>
        <p:nvSpPr>
          <p:cNvPr id="9" name="Text 6"/>
          <p:cNvSpPr/>
          <p:nvPr/>
        </p:nvSpPr>
        <p:spPr>
          <a:xfrm>
            <a:off x="2030016" y="2392799"/>
            <a:ext cx="6375797" cy="674608"/>
          </a:xfrm>
          <a:prstGeom prst="rect">
            <a:avLst/>
          </a:prstGeom>
          <a:noFill/>
          <a:ln/>
        </p:spPr>
        <p:txBody>
          <a:bodyPr wrap="square" lIns="0" tIns="0" rIns="0" bIns="0" rtlCol="0" anchor="t"/>
          <a:lstStyle/>
          <a:p>
            <a:pPr marL="0" indent="0" algn="l">
              <a:lnSpc>
                <a:spcPts val="2650"/>
              </a:lnSpc>
              <a:buNone/>
            </a:pPr>
            <a:r>
              <a:rPr lang="en-US" sz="1650" dirty="0">
                <a:solidFill>
                  <a:srgbClr val="EBECEF"/>
                </a:solidFill>
                <a:latin typeface="Epilogue" pitchFamily="34" charset="0"/>
                <a:ea typeface="Epilogue" pitchFamily="34" charset="-122"/>
                <a:cs typeface="Epilogue" pitchFamily="34" charset="-120"/>
              </a:rPr>
              <a:t>Testing aims to identify and fix bugs, errors, and defects in the software before it is released to users.</a:t>
            </a:r>
            <a:endParaRPr lang="en-US" sz="1650" dirty="0"/>
          </a:p>
        </p:txBody>
      </p:sp>
      <p:sp>
        <p:nvSpPr>
          <p:cNvPr id="10" name="Shape 7"/>
          <p:cNvSpPr/>
          <p:nvPr/>
        </p:nvSpPr>
        <p:spPr>
          <a:xfrm>
            <a:off x="1189732" y="3952042"/>
            <a:ext cx="632698" cy="22860"/>
          </a:xfrm>
          <a:prstGeom prst="roundRect">
            <a:avLst>
              <a:gd name="adj" fmla="val 387511"/>
            </a:avLst>
          </a:prstGeom>
          <a:solidFill>
            <a:srgbClr val="414A70"/>
          </a:solidFill>
          <a:ln/>
        </p:spPr>
      </p:sp>
      <p:sp>
        <p:nvSpPr>
          <p:cNvPr id="11" name="Shape 8"/>
          <p:cNvSpPr/>
          <p:nvPr/>
        </p:nvSpPr>
        <p:spPr>
          <a:xfrm>
            <a:off x="738128" y="3726299"/>
            <a:ext cx="474464" cy="474464"/>
          </a:xfrm>
          <a:prstGeom prst="roundRect">
            <a:avLst>
              <a:gd name="adj" fmla="val 18671"/>
            </a:avLst>
          </a:prstGeom>
          <a:solidFill>
            <a:srgbClr val="283157"/>
          </a:solidFill>
          <a:ln w="7620">
            <a:solidFill>
              <a:srgbClr val="414A70"/>
            </a:solidFill>
            <a:prstDash val="solid"/>
          </a:ln>
        </p:spPr>
      </p:sp>
      <p:sp>
        <p:nvSpPr>
          <p:cNvPr id="12" name="Text 9"/>
          <p:cNvSpPr/>
          <p:nvPr/>
        </p:nvSpPr>
        <p:spPr>
          <a:xfrm>
            <a:off x="817126" y="3765768"/>
            <a:ext cx="316349" cy="395407"/>
          </a:xfrm>
          <a:prstGeom prst="rect">
            <a:avLst/>
          </a:prstGeom>
          <a:noFill/>
          <a:ln/>
        </p:spPr>
        <p:txBody>
          <a:bodyPr wrap="none" lIns="0" tIns="0" rIns="0" bIns="0" rtlCol="0" anchor="t"/>
          <a:lstStyle/>
          <a:p>
            <a:pPr marL="0" indent="0" algn="ctr">
              <a:lnSpc>
                <a:spcPts val="2450"/>
              </a:lnSpc>
              <a:buNone/>
            </a:pPr>
            <a:r>
              <a:rPr lang="en-US" sz="2450" dirty="0">
                <a:solidFill>
                  <a:srgbClr val="EBECEF"/>
                </a:solidFill>
                <a:latin typeface="Fraunces Medium" pitchFamily="34" charset="0"/>
                <a:ea typeface="Fraunces Medium" pitchFamily="34" charset="-122"/>
                <a:cs typeface="Fraunces Medium" pitchFamily="34" charset="-120"/>
              </a:rPr>
              <a:t>2</a:t>
            </a:r>
            <a:endParaRPr lang="en-US" sz="2450" dirty="0"/>
          </a:p>
        </p:txBody>
      </p:sp>
      <p:sp>
        <p:nvSpPr>
          <p:cNvPr id="13" name="Text 10"/>
          <p:cNvSpPr/>
          <p:nvPr/>
        </p:nvSpPr>
        <p:spPr>
          <a:xfrm>
            <a:off x="2030016" y="3699986"/>
            <a:ext cx="3187303" cy="329446"/>
          </a:xfrm>
          <a:prstGeom prst="rect">
            <a:avLst/>
          </a:prstGeom>
          <a:noFill/>
          <a:ln/>
        </p:spPr>
        <p:txBody>
          <a:bodyPr wrap="none" lIns="0" tIns="0" rIns="0" bIns="0" rtlCol="0" anchor="t"/>
          <a:lstStyle/>
          <a:p>
            <a:pPr marL="0" indent="0" algn="l">
              <a:lnSpc>
                <a:spcPts val="2550"/>
              </a:lnSpc>
              <a:buNone/>
            </a:pPr>
            <a:r>
              <a:rPr lang="en-US" sz="2050" dirty="0">
                <a:solidFill>
                  <a:srgbClr val="EBECEF"/>
                </a:solidFill>
                <a:latin typeface="Fraunces Medium" pitchFamily="34" charset="0"/>
                <a:ea typeface="Fraunces Medium" pitchFamily="34" charset="-122"/>
                <a:cs typeface="Fraunces Medium" pitchFamily="34" charset="-120"/>
              </a:rPr>
              <a:t>Requirement Verification</a:t>
            </a:r>
            <a:endParaRPr lang="en-US" sz="2050" dirty="0"/>
          </a:p>
        </p:txBody>
      </p:sp>
      <p:sp>
        <p:nvSpPr>
          <p:cNvPr id="14" name="Text 11"/>
          <p:cNvSpPr/>
          <p:nvPr/>
        </p:nvSpPr>
        <p:spPr>
          <a:xfrm>
            <a:off x="2030016" y="4155877"/>
            <a:ext cx="6375797" cy="1011912"/>
          </a:xfrm>
          <a:prstGeom prst="rect">
            <a:avLst/>
          </a:prstGeom>
          <a:noFill/>
          <a:ln/>
        </p:spPr>
        <p:txBody>
          <a:bodyPr wrap="square" lIns="0" tIns="0" rIns="0" bIns="0" rtlCol="0" anchor="t"/>
          <a:lstStyle/>
          <a:p>
            <a:pPr marL="0" indent="0" algn="l">
              <a:lnSpc>
                <a:spcPts val="2650"/>
              </a:lnSpc>
              <a:buNone/>
            </a:pPr>
            <a:r>
              <a:rPr lang="en-US" sz="1650" dirty="0">
                <a:solidFill>
                  <a:srgbClr val="EBECEF"/>
                </a:solidFill>
                <a:latin typeface="Epilogue" pitchFamily="34" charset="0"/>
                <a:ea typeface="Epilogue" pitchFamily="34" charset="-122"/>
                <a:cs typeface="Epilogue" pitchFamily="34" charset="-120"/>
              </a:rPr>
              <a:t>Testing ensures that the software meets all specified requirements and functionalities as outlined by stakeholders.</a:t>
            </a:r>
            <a:endParaRPr lang="en-US" sz="1650" dirty="0"/>
          </a:p>
        </p:txBody>
      </p:sp>
      <p:sp>
        <p:nvSpPr>
          <p:cNvPr id="15" name="Shape 12"/>
          <p:cNvSpPr/>
          <p:nvPr/>
        </p:nvSpPr>
        <p:spPr>
          <a:xfrm>
            <a:off x="1189732" y="6052423"/>
            <a:ext cx="632698" cy="22860"/>
          </a:xfrm>
          <a:prstGeom prst="roundRect">
            <a:avLst>
              <a:gd name="adj" fmla="val 387511"/>
            </a:avLst>
          </a:prstGeom>
          <a:solidFill>
            <a:srgbClr val="414A70"/>
          </a:solidFill>
          <a:ln/>
        </p:spPr>
      </p:sp>
      <p:sp>
        <p:nvSpPr>
          <p:cNvPr id="16" name="Shape 13"/>
          <p:cNvSpPr/>
          <p:nvPr/>
        </p:nvSpPr>
        <p:spPr>
          <a:xfrm>
            <a:off x="738128" y="5826681"/>
            <a:ext cx="474464" cy="474464"/>
          </a:xfrm>
          <a:prstGeom prst="roundRect">
            <a:avLst>
              <a:gd name="adj" fmla="val 18671"/>
            </a:avLst>
          </a:prstGeom>
          <a:solidFill>
            <a:srgbClr val="283157"/>
          </a:solidFill>
          <a:ln w="7620">
            <a:solidFill>
              <a:srgbClr val="414A70"/>
            </a:solidFill>
            <a:prstDash val="solid"/>
          </a:ln>
        </p:spPr>
      </p:sp>
      <p:sp>
        <p:nvSpPr>
          <p:cNvPr id="17" name="Text 14"/>
          <p:cNvSpPr/>
          <p:nvPr/>
        </p:nvSpPr>
        <p:spPr>
          <a:xfrm>
            <a:off x="817126" y="5866150"/>
            <a:ext cx="316349" cy="395407"/>
          </a:xfrm>
          <a:prstGeom prst="rect">
            <a:avLst/>
          </a:prstGeom>
          <a:noFill/>
          <a:ln/>
        </p:spPr>
        <p:txBody>
          <a:bodyPr wrap="none" lIns="0" tIns="0" rIns="0" bIns="0" rtlCol="0" anchor="t"/>
          <a:lstStyle/>
          <a:p>
            <a:pPr marL="0" indent="0" algn="ctr">
              <a:lnSpc>
                <a:spcPts val="2450"/>
              </a:lnSpc>
              <a:buNone/>
            </a:pPr>
            <a:r>
              <a:rPr lang="en-US" sz="2450" dirty="0">
                <a:solidFill>
                  <a:srgbClr val="EBECEF"/>
                </a:solidFill>
                <a:latin typeface="Fraunces Medium" pitchFamily="34" charset="0"/>
                <a:ea typeface="Fraunces Medium" pitchFamily="34" charset="-122"/>
                <a:cs typeface="Fraunces Medium" pitchFamily="34" charset="-120"/>
              </a:rPr>
              <a:t>3</a:t>
            </a:r>
            <a:endParaRPr lang="en-US" sz="2450" dirty="0"/>
          </a:p>
        </p:txBody>
      </p:sp>
      <p:sp>
        <p:nvSpPr>
          <p:cNvPr id="18" name="Text 15"/>
          <p:cNvSpPr/>
          <p:nvPr/>
        </p:nvSpPr>
        <p:spPr>
          <a:xfrm>
            <a:off x="2030016" y="5800368"/>
            <a:ext cx="2731770" cy="329446"/>
          </a:xfrm>
          <a:prstGeom prst="rect">
            <a:avLst/>
          </a:prstGeom>
          <a:noFill/>
          <a:ln/>
        </p:spPr>
        <p:txBody>
          <a:bodyPr wrap="none" lIns="0" tIns="0" rIns="0" bIns="0" rtlCol="0" anchor="t"/>
          <a:lstStyle/>
          <a:p>
            <a:pPr marL="0" indent="0" algn="l">
              <a:lnSpc>
                <a:spcPts val="2550"/>
              </a:lnSpc>
              <a:buNone/>
            </a:pPr>
            <a:r>
              <a:rPr lang="en-US" sz="2050" dirty="0">
                <a:solidFill>
                  <a:srgbClr val="EBECEF"/>
                </a:solidFill>
                <a:latin typeface="Fraunces Medium" pitchFamily="34" charset="0"/>
                <a:ea typeface="Fraunces Medium" pitchFamily="34" charset="-122"/>
                <a:cs typeface="Fraunces Medium" pitchFamily="34" charset="-120"/>
              </a:rPr>
              <a:t>Quality Enhancement</a:t>
            </a:r>
            <a:endParaRPr lang="en-US" sz="2050" dirty="0"/>
          </a:p>
        </p:txBody>
      </p:sp>
      <p:sp>
        <p:nvSpPr>
          <p:cNvPr id="19" name="Text 16"/>
          <p:cNvSpPr/>
          <p:nvPr/>
        </p:nvSpPr>
        <p:spPr>
          <a:xfrm>
            <a:off x="2030016" y="6256258"/>
            <a:ext cx="6375797" cy="1011912"/>
          </a:xfrm>
          <a:prstGeom prst="rect">
            <a:avLst/>
          </a:prstGeom>
          <a:noFill/>
          <a:ln/>
        </p:spPr>
        <p:txBody>
          <a:bodyPr wrap="square" lIns="0" tIns="0" rIns="0" bIns="0" rtlCol="0" anchor="t"/>
          <a:lstStyle/>
          <a:p>
            <a:pPr marL="0" indent="0" algn="l">
              <a:lnSpc>
                <a:spcPts val="2650"/>
              </a:lnSpc>
              <a:buNone/>
            </a:pPr>
            <a:r>
              <a:rPr lang="en-US" sz="1650" dirty="0">
                <a:solidFill>
                  <a:srgbClr val="EBECEF"/>
                </a:solidFill>
                <a:latin typeface="Epilogue" pitchFamily="34" charset="0"/>
                <a:ea typeface="Epilogue" pitchFamily="34" charset="-122"/>
                <a:cs typeface="Epilogue" pitchFamily="34" charset="-120"/>
              </a:rPr>
              <a:t>Testing helps improve the overall quality, reliability, and performance of the software, leading to a better user experience.</a:t>
            </a:r>
            <a:endParaRPr lang="en-US" sz="165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17458" y="486966"/>
            <a:ext cx="5435084" cy="551378"/>
          </a:xfrm>
          <a:prstGeom prst="rect">
            <a:avLst/>
          </a:prstGeom>
          <a:noFill/>
          <a:ln/>
        </p:spPr>
        <p:txBody>
          <a:bodyPr wrap="none" lIns="0" tIns="0" rIns="0" bIns="0" rtlCol="0" anchor="t"/>
          <a:lstStyle/>
          <a:p>
            <a:pPr marL="0" indent="0">
              <a:lnSpc>
                <a:spcPts val="4300"/>
              </a:lnSpc>
              <a:buNone/>
            </a:pPr>
            <a:r>
              <a:rPr lang="en-US" sz="3450" dirty="0">
                <a:solidFill>
                  <a:srgbClr val="FFFFFF"/>
                </a:solidFill>
                <a:latin typeface="Fraunces Medium" pitchFamily="34" charset="0"/>
                <a:ea typeface="Fraunces Medium" pitchFamily="34" charset="-122"/>
                <a:cs typeface="Fraunces Medium" pitchFamily="34" charset="-120"/>
              </a:rPr>
              <a:t>Types of Software Testing</a:t>
            </a:r>
            <a:endParaRPr lang="en-US" sz="3450" dirty="0"/>
          </a:p>
        </p:txBody>
      </p:sp>
      <p:pic>
        <p:nvPicPr>
          <p:cNvPr id="3" name="Image 0" descr="preencoded.png"/>
          <p:cNvPicPr>
            <a:picLocks noChangeAspect="1"/>
          </p:cNvPicPr>
          <p:nvPr/>
        </p:nvPicPr>
        <p:blipFill>
          <a:blip r:embed="rId3"/>
          <a:stretch>
            <a:fillRect/>
          </a:stretch>
        </p:blipFill>
        <p:spPr>
          <a:xfrm>
            <a:off x="617458" y="1391126"/>
            <a:ext cx="882134" cy="1058585"/>
          </a:xfrm>
          <a:prstGeom prst="rect">
            <a:avLst/>
          </a:prstGeom>
        </p:spPr>
      </p:pic>
      <p:sp>
        <p:nvSpPr>
          <p:cNvPr id="4" name="Text 1"/>
          <p:cNvSpPr/>
          <p:nvPr/>
        </p:nvSpPr>
        <p:spPr>
          <a:xfrm>
            <a:off x="1764149" y="1567458"/>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Unit Testing</a:t>
            </a:r>
            <a:endParaRPr lang="en-US" sz="1700" dirty="0"/>
          </a:p>
        </p:txBody>
      </p:sp>
      <p:sp>
        <p:nvSpPr>
          <p:cNvPr id="5" name="Text 2"/>
          <p:cNvSpPr/>
          <p:nvPr/>
        </p:nvSpPr>
        <p:spPr>
          <a:xfrm>
            <a:off x="1764149" y="1948934"/>
            <a:ext cx="12248793" cy="282297"/>
          </a:xfrm>
          <a:prstGeom prst="rect">
            <a:avLst/>
          </a:prstGeom>
          <a:noFill/>
          <a:ln/>
        </p:spPr>
        <p:txBody>
          <a:bodyPr wrap="none" lIns="0" tIns="0" rIns="0" bIns="0" rtlCol="0" anchor="t"/>
          <a:lstStyle/>
          <a:p>
            <a:pPr marL="0" indent="0" algn="l">
              <a:lnSpc>
                <a:spcPts val="2200"/>
              </a:lnSpc>
              <a:buNone/>
            </a:pPr>
            <a:r>
              <a:rPr lang="en-US" sz="1350" dirty="0">
                <a:solidFill>
                  <a:srgbClr val="EBECEF"/>
                </a:solidFill>
                <a:latin typeface="Epilogue" pitchFamily="34" charset="0"/>
                <a:ea typeface="Epilogue" pitchFamily="34" charset="-122"/>
                <a:cs typeface="Epilogue" pitchFamily="34" charset="-120"/>
              </a:rPr>
              <a:t>Testing individual components or modules of the software in isolation.</a:t>
            </a:r>
            <a:endParaRPr lang="en-US" sz="1350" dirty="0"/>
          </a:p>
        </p:txBody>
      </p:sp>
      <p:pic>
        <p:nvPicPr>
          <p:cNvPr id="6" name="Image 1" descr="preencoded.png"/>
          <p:cNvPicPr>
            <a:picLocks noChangeAspect="1"/>
          </p:cNvPicPr>
          <p:nvPr/>
        </p:nvPicPr>
        <p:blipFill>
          <a:blip r:embed="rId4"/>
          <a:stretch>
            <a:fillRect/>
          </a:stretch>
        </p:blipFill>
        <p:spPr>
          <a:xfrm>
            <a:off x="617458" y="2449711"/>
            <a:ext cx="882134" cy="1058585"/>
          </a:xfrm>
          <a:prstGeom prst="rect">
            <a:avLst/>
          </a:prstGeom>
        </p:spPr>
      </p:pic>
      <p:sp>
        <p:nvSpPr>
          <p:cNvPr id="7" name="Text 3"/>
          <p:cNvSpPr/>
          <p:nvPr/>
        </p:nvSpPr>
        <p:spPr>
          <a:xfrm>
            <a:off x="1764149" y="2626043"/>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Integration Testing</a:t>
            </a:r>
            <a:endParaRPr lang="en-US" sz="1700" dirty="0"/>
          </a:p>
        </p:txBody>
      </p:sp>
      <p:sp>
        <p:nvSpPr>
          <p:cNvPr id="8" name="Text 4"/>
          <p:cNvSpPr/>
          <p:nvPr/>
        </p:nvSpPr>
        <p:spPr>
          <a:xfrm>
            <a:off x="1764149" y="3007519"/>
            <a:ext cx="12248793" cy="282297"/>
          </a:xfrm>
          <a:prstGeom prst="rect">
            <a:avLst/>
          </a:prstGeom>
          <a:noFill/>
          <a:ln/>
        </p:spPr>
        <p:txBody>
          <a:bodyPr wrap="none" lIns="0" tIns="0" rIns="0" bIns="0" rtlCol="0" anchor="t"/>
          <a:lstStyle/>
          <a:p>
            <a:pPr marL="0" indent="0" algn="l">
              <a:lnSpc>
                <a:spcPts val="2200"/>
              </a:lnSpc>
              <a:buNone/>
            </a:pPr>
            <a:r>
              <a:rPr lang="en-US" sz="1350" dirty="0">
                <a:solidFill>
                  <a:srgbClr val="EBECEF"/>
                </a:solidFill>
                <a:latin typeface="Epilogue" pitchFamily="34" charset="0"/>
                <a:ea typeface="Epilogue" pitchFamily="34" charset="-122"/>
                <a:cs typeface="Epilogue" pitchFamily="34" charset="-120"/>
              </a:rPr>
              <a:t>Testing the interaction and communication between different software components.</a:t>
            </a:r>
            <a:endParaRPr lang="en-US" sz="1350" dirty="0"/>
          </a:p>
        </p:txBody>
      </p:sp>
      <p:pic>
        <p:nvPicPr>
          <p:cNvPr id="9" name="Image 2" descr="preencoded.png"/>
          <p:cNvPicPr>
            <a:picLocks noChangeAspect="1"/>
          </p:cNvPicPr>
          <p:nvPr/>
        </p:nvPicPr>
        <p:blipFill>
          <a:blip r:embed="rId5"/>
          <a:stretch>
            <a:fillRect/>
          </a:stretch>
        </p:blipFill>
        <p:spPr>
          <a:xfrm>
            <a:off x="617458" y="3508296"/>
            <a:ext cx="882134" cy="1058585"/>
          </a:xfrm>
          <a:prstGeom prst="rect">
            <a:avLst/>
          </a:prstGeom>
        </p:spPr>
      </p:pic>
      <p:sp>
        <p:nvSpPr>
          <p:cNvPr id="10" name="Text 5"/>
          <p:cNvSpPr/>
          <p:nvPr/>
        </p:nvSpPr>
        <p:spPr>
          <a:xfrm>
            <a:off x="1764149" y="3684627"/>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System Testing</a:t>
            </a:r>
            <a:endParaRPr lang="en-US" sz="1700" dirty="0"/>
          </a:p>
        </p:txBody>
      </p:sp>
      <p:sp>
        <p:nvSpPr>
          <p:cNvPr id="11" name="Text 6"/>
          <p:cNvSpPr/>
          <p:nvPr/>
        </p:nvSpPr>
        <p:spPr>
          <a:xfrm>
            <a:off x="1764149" y="4066103"/>
            <a:ext cx="12248793" cy="282297"/>
          </a:xfrm>
          <a:prstGeom prst="rect">
            <a:avLst/>
          </a:prstGeom>
          <a:noFill/>
          <a:ln/>
        </p:spPr>
        <p:txBody>
          <a:bodyPr wrap="none" lIns="0" tIns="0" rIns="0" bIns="0" rtlCol="0" anchor="t"/>
          <a:lstStyle/>
          <a:p>
            <a:pPr marL="0" indent="0" algn="l">
              <a:lnSpc>
                <a:spcPts val="2200"/>
              </a:lnSpc>
              <a:buNone/>
            </a:pPr>
            <a:r>
              <a:rPr lang="en-US" sz="1350" dirty="0">
                <a:solidFill>
                  <a:srgbClr val="EBECEF"/>
                </a:solidFill>
                <a:latin typeface="Epilogue" pitchFamily="34" charset="0"/>
                <a:ea typeface="Epilogue" pitchFamily="34" charset="-122"/>
                <a:cs typeface="Epilogue" pitchFamily="34" charset="-120"/>
              </a:rPr>
              <a:t>Testing the complete software system as a whole, including all integrated components.</a:t>
            </a:r>
            <a:endParaRPr lang="en-US" sz="1350" dirty="0"/>
          </a:p>
        </p:txBody>
      </p:sp>
      <p:pic>
        <p:nvPicPr>
          <p:cNvPr id="12" name="Image 3" descr="preencoded.png"/>
          <p:cNvPicPr>
            <a:picLocks noChangeAspect="1"/>
          </p:cNvPicPr>
          <p:nvPr/>
        </p:nvPicPr>
        <p:blipFill>
          <a:blip r:embed="rId6"/>
          <a:stretch>
            <a:fillRect/>
          </a:stretch>
        </p:blipFill>
        <p:spPr>
          <a:xfrm>
            <a:off x="617458" y="4566880"/>
            <a:ext cx="882134" cy="1058585"/>
          </a:xfrm>
          <a:prstGeom prst="rect">
            <a:avLst/>
          </a:prstGeom>
        </p:spPr>
      </p:pic>
      <p:sp>
        <p:nvSpPr>
          <p:cNvPr id="13" name="Text 7"/>
          <p:cNvSpPr/>
          <p:nvPr/>
        </p:nvSpPr>
        <p:spPr>
          <a:xfrm>
            <a:off x="1764149" y="4743212"/>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Acceptance Testing</a:t>
            </a:r>
            <a:endParaRPr lang="en-US" sz="1700" dirty="0"/>
          </a:p>
        </p:txBody>
      </p:sp>
      <p:sp>
        <p:nvSpPr>
          <p:cNvPr id="14" name="Text 8"/>
          <p:cNvSpPr/>
          <p:nvPr/>
        </p:nvSpPr>
        <p:spPr>
          <a:xfrm>
            <a:off x="1764149" y="5124688"/>
            <a:ext cx="12248793" cy="282297"/>
          </a:xfrm>
          <a:prstGeom prst="rect">
            <a:avLst/>
          </a:prstGeom>
          <a:noFill/>
          <a:ln/>
        </p:spPr>
        <p:txBody>
          <a:bodyPr wrap="none" lIns="0" tIns="0" rIns="0" bIns="0" rtlCol="0" anchor="t"/>
          <a:lstStyle/>
          <a:p>
            <a:pPr marL="0" indent="0" algn="l">
              <a:lnSpc>
                <a:spcPts val="2200"/>
              </a:lnSpc>
              <a:buNone/>
            </a:pPr>
            <a:r>
              <a:rPr lang="en-US" sz="1350" dirty="0">
                <a:solidFill>
                  <a:srgbClr val="EBECEF"/>
                </a:solidFill>
                <a:latin typeface="Epilogue" pitchFamily="34" charset="0"/>
                <a:ea typeface="Epilogue" pitchFamily="34" charset="-122"/>
                <a:cs typeface="Epilogue" pitchFamily="34" charset="-120"/>
              </a:rPr>
              <a:t>Testing by end-users to ensure the software meets their needs and expectations.</a:t>
            </a:r>
            <a:endParaRPr lang="en-US" sz="1350" dirty="0"/>
          </a:p>
        </p:txBody>
      </p:sp>
      <p:pic>
        <p:nvPicPr>
          <p:cNvPr id="15" name="Image 4" descr="preencoded.png"/>
          <p:cNvPicPr>
            <a:picLocks noChangeAspect="1"/>
          </p:cNvPicPr>
          <p:nvPr/>
        </p:nvPicPr>
        <p:blipFill>
          <a:blip r:embed="rId7"/>
          <a:stretch>
            <a:fillRect/>
          </a:stretch>
        </p:blipFill>
        <p:spPr>
          <a:xfrm>
            <a:off x="617458" y="5625465"/>
            <a:ext cx="882134" cy="1058585"/>
          </a:xfrm>
          <a:prstGeom prst="rect">
            <a:avLst/>
          </a:prstGeom>
        </p:spPr>
      </p:pic>
      <p:sp>
        <p:nvSpPr>
          <p:cNvPr id="16" name="Text 9"/>
          <p:cNvSpPr/>
          <p:nvPr/>
        </p:nvSpPr>
        <p:spPr>
          <a:xfrm>
            <a:off x="1764149" y="5801797"/>
            <a:ext cx="2205514" cy="275630"/>
          </a:xfrm>
          <a:prstGeom prst="rect">
            <a:avLst/>
          </a:prstGeom>
          <a:noFill/>
          <a:ln/>
        </p:spPr>
        <p:txBody>
          <a:bodyPr wrap="none" lIns="0" tIns="0" rIns="0" bIns="0" rtlCol="0" anchor="t"/>
          <a:lstStyle/>
          <a:p>
            <a:pPr marL="0" indent="0" algn="l">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Security Testing</a:t>
            </a:r>
            <a:endParaRPr lang="en-US" sz="1700" dirty="0"/>
          </a:p>
        </p:txBody>
      </p:sp>
      <p:sp>
        <p:nvSpPr>
          <p:cNvPr id="17" name="Text 10"/>
          <p:cNvSpPr/>
          <p:nvPr/>
        </p:nvSpPr>
        <p:spPr>
          <a:xfrm>
            <a:off x="1764149" y="6183273"/>
            <a:ext cx="12248793" cy="282297"/>
          </a:xfrm>
          <a:prstGeom prst="rect">
            <a:avLst/>
          </a:prstGeom>
          <a:noFill/>
          <a:ln/>
        </p:spPr>
        <p:txBody>
          <a:bodyPr wrap="none" lIns="0" tIns="0" rIns="0" bIns="0" rtlCol="0" anchor="t"/>
          <a:lstStyle/>
          <a:p>
            <a:pPr marL="0" indent="0" algn="l">
              <a:lnSpc>
                <a:spcPts val="2200"/>
              </a:lnSpc>
              <a:buNone/>
            </a:pPr>
            <a:r>
              <a:rPr lang="en-US" sz="1350" dirty="0">
                <a:solidFill>
                  <a:srgbClr val="EBECEF"/>
                </a:solidFill>
                <a:latin typeface="Epilogue" pitchFamily="34" charset="0"/>
                <a:ea typeface="Epilogue" pitchFamily="34" charset="-122"/>
                <a:cs typeface="Epilogue" pitchFamily="34" charset="-120"/>
              </a:rPr>
              <a:t>Identifying vulnerabilities and ensuring data protection and security.</a:t>
            </a:r>
            <a:endParaRPr lang="en-US" sz="1350" dirty="0"/>
          </a:p>
        </p:txBody>
      </p:sp>
      <p:pic>
        <p:nvPicPr>
          <p:cNvPr id="18" name="Image 5" descr="preencoded.png"/>
          <p:cNvPicPr>
            <a:picLocks noChangeAspect="1"/>
          </p:cNvPicPr>
          <p:nvPr/>
        </p:nvPicPr>
        <p:blipFill>
          <a:blip r:embed="rId8"/>
          <a:stretch>
            <a:fillRect/>
          </a:stretch>
        </p:blipFill>
        <p:spPr>
          <a:xfrm>
            <a:off x="617458" y="6684050"/>
            <a:ext cx="882134" cy="1058585"/>
          </a:xfrm>
          <a:prstGeom prst="rect">
            <a:avLst/>
          </a:prstGeom>
        </p:spPr>
      </p:pic>
      <p:sp>
        <p:nvSpPr>
          <p:cNvPr id="19" name="Text 11"/>
          <p:cNvSpPr/>
          <p:nvPr/>
        </p:nvSpPr>
        <p:spPr>
          <a:xfrm>
            <a:off x="1764149" y="6860381"/>
            <a:ext cx="2205633" cy="275630"/>
          </a:xfrm>
          <a:prstGeom prst="rect">
            <a:avLst/>
          </a:prstGeom>
          <a:noFill/>
          <a:ln/>
        </p:spPr>
        <p:txBody>
          <a:bodyPr wrap="none" lIns="0" tIns="0" rIns="0" bIns="0" rtlCol="0" anchor="t"/>
          <a:lstStyle/>
          <a:p>
            <a:pPr marL="0" indent="0" algn="l">
              <a:lnSpc>
                <a:spcPts val="2150"/>
              </a:lnSpc>
              <a:buNone/>
            </a:pPr>
            <a:r>
              <a:rPr lang="en-US" sz="1700" dirty="0">
                <a:solidFill>
                  <a:srgbClr val="EBECEF"/>
                </a:solidFill>
                <a:latin typeface="Fraunces Medium" pitchFamily="34" charset="0"/>
                <a:ea typeface="Fraunces Medium" pitchFamily="34" charset="-122"/>
                <a:cs typeface="Fraunces Medium" pitchFamily="34" charset="-120"/>
              </a:rPr>
              <a:t>Performance Testing</a:t>
            </a:r>
            <a:endParaRPr lang="en-US" sz="1700" dirty="0"/>
          </a:p>
        </p:txBody>
      </p:sp>
      <p:sp>
        <p:nvSpPr>
          <p:cNvPr id="20" name="Text 12"/>
          <p:cNvSpPr/>
          <p:nvPr/>
        </p:nvSpPr>
        <p:spPr>
          <a:xfrm>
            <a:off x="1764149" y="7241858"/>
            <a:ext cx="12248793" cy="282297"/>
          </a:xfrm>
          <a:prstGeom prst="rect">
            <a:avLst/>
          </a:prstGeom>
          <a:noFill/>
          <a:ln/>
        </p:spPr>
        <p:txBody>
          <a:bodyPr wrap="none" lIns="0" tIns="0" rIns="0" bIns="0" rtlCol="0" anchor="t"/>
          <a:lstStyle/>
          <a:p>
            <a:pPr marL="0" indent="0" algn="l">
              <a:lnSpc>
                <a:spcPts val="2200"/>
              </a:lnSpc>
              <a:buNone/>
            </a:pPr>
            <a:r>
              <a:rPr lang="en-US" sz="1350" dirty="0">
                <a:solidFill>
                  <a:srgbClr val="EBECEF"/>
                </a:solidFill>
                <a:latin typeface="Epilogue" pitchFamily="34" charset="0"/>
                <a:ea typeface="Epilogue" pitchFamily="34" charset="-122"/>
                <a:cs typeface="Epilogue" pitchFamily="34" charset="-120"/>
              </a:rPr>
              <a:t>Evaluating the speed, stability, and scalability of the software under various conditions.</a:t>
            </a:r>
            <a:endParaRPr lang="en-US" sz="1350" dirty="0"/>
          </a:p>
        </p:txBody>
      </p:sp>
      <p:sp>
        <p:nvSpPr>
          <p:cNvPr id="21" name="Oval 20"/>
          <p:cNvSpPr/>
          <p:nvPr/>
        </p:nvSpPr>
        <p:spPr>
          <a:xfrm>
            <a:off x="12741965" y="7742635"/>
            <a:ext cx="1987826" cy="48696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792843"/>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Conclusion: The Importance of Continuous Testing</a:t>
            </a:r>
            <a:endParaRPr lang="en-US" sz="4450" dirty="0"/>
          </a:p>
        </p:txBody>
      </p:sp>
      <p:sp>
        <p:nvSpPr>
          <p:cNvPr id="4" name="Text 1"/>
          <p:cNvSpPr/>
          <p:nvPr/>
        </p:nvSpPr>
        <p:spPr>
          <a:xfrm>
            <a:off x="793790" y="4259342"/>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Software testing is not a one-time process but a continuous effort throughout the software development lifecycle. It ensures the delivery of high-quality, reliable, and secure software that meets user needs and expectations. Investing in software testing is a wise investment that mitigates risks, protects against failures, and contributes to the overall success of software projects.</a:t>
            </a:r>
            <a:endParaRPr lang="en-US" sz="175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559</Words>
  <Application>Microsoft Office PowerPoint</Application>
  <PresentationFormat>Custom</PresentationFormat>
  <Paragraphs>65</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Fraunces Medium</vt:lpstr>
      <vt:lpstr>Epilogue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Asd</cp:lastModifiedBy>
  <cp:revision>2</cp:revision>
  <dcterms:created xsi:type="dcterms:W3CDTF">2025-03-10T09:43:31Z</dcterms:created>
  <dcterms:modified xsi:type="dcterms:W3CDTF">2025-03-10T10:07:13Z</dcterms:modified>
</cp:coreProperties>
</file>